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8" r:id="rId2"/>
    <p:sldId id="257" r:id="rId3"/>
    <p:sldId id="266" r:id="rId4"/>
    <p:sldId id="267" r:id="rId5"/>
    <p:sldId id="268" r:id="rId6"/>
    <p:sldId id="269" r:id="rId7"/>
    <p:sldId id="270" r:id="rId8"/>
    <p:sldId id="276" r:id="rId9"/>
    <p:sldId id="272"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3372" autoAdjust="0"/>
  </p:normalViewPr>
  <p:slideViewPr>
    <p:cSldViewPr snapToGrid="0">
      <p:cViewPr varScale="1">
        <p:scale>
          <a:sx n="81" d="100"/>
          <a:sy n="81" d="100"/>
        </p:scale>
        <p:origin x="16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E56F2-27C1-4FD9-B6A2-723F464B3DDB}" type="datetimeFigureOut">
              <a:rPr lang="en-GB" smtClean="0"/>
              <a:t>13/05/2022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C4124-71D3-4449-83C3-A682F0C366A8}" type="slidenum">
              <a:rPr lang="en-GB" smtClean="0"/>
              <a:t>‹#›</a:t>
            </a:fld>
            <a:endParaRPr lang="en-GB"/>
          </a:p>
        </p:txBody>
      </p:sp>
    </p:spTree>
    <p:extLst>
      <p:ext uri="{BB962C8B-B14F-4D97-AF65-F5344CB8AC3E}">
        <p14:creationId xmlns:p14="http://schemas.microsoft.com/office/powerpoint/2010/main" val="68715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10 – What is autism?</a:t>
            </a:r>
          </a:p>
          <a:p>
            <a:endParaRPr lang="en-GB" dirty="0" smtClean="0"/>
          </a:p>
          <a:p>
            <a:r>
              <a:rPr lang="en-GB" dirty="0" smtClean="0"/>
              <a:t>Autism is a developmental difference in the brain. It affects the way a person interacts with and</a:t>
            </a:r>
            <a:r>
              <a:rPr lang="en-GB" baseline="0" dirty="0" smtClean="0"/>
              <a:t> understands the world around them. </a:t>
            </a:r>
            <a:r>
              <a:rPr lang="en-GB" dirty="0" smtClean="0"/>
              <a:t>We</a:t>
            </a:r>
            <a:r>
              <a:rPr lang="en-GB" baseline="0" dirty="0" smtClean="0"/>
              <a:t> still don’t know exactly what causes some people to be autistic and not others. There is no ‘cure’ for autism, and the idea of a cure is often deeply upsetting to people on the autism spectrum and their families who see it as a big part of themselves or their loved one. </a:t>
            </a:r>
          </a:p>
          <a:p>
            <a:endParaRPr lang="en-GB" baseline="0" dirty="0" smtClean="0"/>
          </a:p>
          <a:p>
            <a:r>
              <a:rPr lang="en-GB" baseline="0" dirty="0" smtClean="0"/>
              <a:t>Autism is lifelong, so autistic children will become autistic adults. Many autistic adults develop strategies which help them interact with others and lead an independent life. Others might have very complex support needs and require a lifetime of specialist support. </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2937243-2F11-4B05-B13A-45B4BDFF3E4C}" type="slidenum">
              <a:rPr lang="en-GB" smtClean="0"/>
              <a:t>3</a:t>
            </a:fld>
            <a:endParaRPr lang="en-GB"/>
          </a:p>
        </p:txBody>
      </p:sp>
    </p:spTree>
    <p:extLst>
      <p:ext uri="{BB962C8B-B14F-4D97-AF65-F5344CB8AC3E}">
        <p14:creationId xmlns:p14="http://schemas.microsoft.com/office/powerpoint/2010/main" val="114464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11 – What’s a spectrum condition?</a:t>
            </a:r>
          </a:p>
          <a:p>
            <a:endParaRPr lang="en-GB" dirty="0" smtClean="0"/>
          </a:p>
          <a:p>
            <a:r>
              <a:rPr lang="en-GB" dirty="0" smtClean="0"/>
              <a:t>The most important thing for people to know is that everyone on the autism spectrum is different. Whilst autistic people share some common difficulties, any one person’s experience of autism is entirely their own. Some people have sensory difficulties whilst others might not. About 4 in 10 people on the autism spectrum also have a learning disability which may bring its own challenges, or compound the challenges brought by that person’s autism. </a:t>
            </a:r>
          </a:p>
          <a:p>
            <a:endParaRPr lang="en-GB" dirty="0" smtClean="0"/>
          </a:p>
          <a:p>
            <a:r>
              <a:rPr lang="en-GB" dirty="0" smtClean="0"/>
              <a:t>It’s really important to treat people as individuals. As the saying goes – ‘if you’ve met one person with autism, you’ve met one person with autism’.</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2937243-2F11-4B05-B13A-45B4BDFF3E4C}" type="slidenum">
              <a:rPr lang="en-GB" smtClean="0"/>
              <a:t>4</a:t>
            </a:fld>
            <a:endParaRPr lang="en-GB"/>
          </a:p>
        </p:txBody>
      </p:sp>
    </p:spTree>
    <p:extLst>
      <p:ext uri="{BB962C8B-B14F-4D97-AF65-F5344CB8AC3E}">
        <p14:creationId xmlns:p14="http://schemas.microsoft.com/office/powerpoint/2010/main" val="391853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12 – Extra processing time</a:t>
            </a:r>
          </a:p>
          <a:p>
            <a:endParaRPr lang="en-GB" dirty="0" smtClean="0"/>
          </a:p>
          <a:p>
            <a:r>
              <a:rPr lang="en-GB" dirty="0" smtClean="0"/>
              <a:t>We all use processing powers all the time. It’s what allows us to focus on a conversation in a crowded room, or comprehend the double meaning of a joke. Some autistic people need a little extra time to process the information that’s presented to them so that they fully understand the message. There’s no hard and fast rule for how long a person might need to process information, but you shouldn’t be afraid to leave a short period of silence after a question to allow an autistic person a little extra time to understand. </a:t>
            </a:r>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2937243-2F11-4B05-B13A-45B4BDFF3E4C}" type="slidenum">
              <a:rPr lang="en-GB" smtClean="0"/>
              <a:t>5</a:t>
            </a:fld>
            <a:endParaRPr lang="en-GB"/>
          </a:p>
        </p:txBody>
      </p:sp>
    </p:spTree>
    <p:extLst>
      <p:ext uri="{BB962C8B-B14F-4D97-AF65-F5344CB8AC3E}">
        <p14:creationId xmlns:p14="http://schemas.microsoft.com/office/powerpoint/2010/main" val="279556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15 – Anxiety in social situations</a:t>
            </a:r>
          </a:p>
          <a:p>
            <a:endParaRPr lang="en-GB" dirty="0" smtClean="0"/>
          </a:p>
          <a:p>
            <a:r>
              <a:rPr lang="en-GB" dirty="0" smtClean="0"/>
              <a:t>A social situation is a situation in which you may need to interact with another person. These can be quite challenging for an autistic person and might cause a level of anxiety. This could stem from having had a bad experience with a bus driver, or an intimidating encounter with a shop security guard, or perhaps a new person made a crass or hurtful comment about autism. All of these small worries can build up over time to become completely unbearable.</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2937243-2F11-4B05-B13A-45B4BDFF3E4C}" type="slidenum">
              <a:rPr lang="en-GB" smtClean="0"/>
              <a:t>6</a:t>
            </a:fld>
            <a:endParaRPr lang="en-GB"/>
          </a:p>
        </p:txBody>
      </p:sp>
    </p:spTree>
    <p:extLst>
      <p:ext uri="{BB962C8B-B14F-4D97-AF65-F5344CB8AC3E}">
        <p14:creationId xmlns:p14="http://schemas.microsoft.com/office/powerpoint/2010/main" val="151493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17 – Anxiety from unexpected changes or events</a:t>
            </a:r>
          </a:p>
          <a:p>
            <a:endParaRPr lang="en-GB" dirty="0" smtClean="0"/>
          </a:p>
          <a:p>
            <a:r>
              <a:rPr lang="en-GB" dirty="0" smtClean="0"/>
              <a:t>Autistic people often like to have routines. Knowing what the day has in store can help to reduce some of the anxiety that otherwise might build up.</a:t>
            </a:r>
          </a:p>
          <a:p>
            <a:endParaRPr lang="en-GB" dirty="0" smtClean="0"/>
          </a:p>
          <a:p>
            <a:r>
              <a:rPr lang="en-GB" dirty="0" smtClean="0"/>
              <a:t>Sometimes plans change at very late notice, and this can be very upsetting for an autistic person. If one thing goes wrong, it might have a domino effect and throw all of the day’s plans out of the window.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2937243-2F11-4B05-B13A-45B4BDFF3E4C}" type="slidenum">
              <a:rPr lang="en-GB" smtClean="0"/>
              <a:t>7</a:t>
            </a:fld>
            <a:endParaRPr lang="en-GB"/>
          </a:p>
        </p:txBody>
      </p:sp>
    </p:spTree>
    <p:extLst>
      <p:ext uri="{BB962C8B-B14F-4D97-AF65-F5344CB8AC3E}">
        <p14:creationId xmlns:p14="http://schemas.microsoft.com/office/powerpoint/2010/main" val="275871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25 – Meltdown</a:t>
            </a:r>
          </a:p>
          <a:p>
            <a:endParaRPr lang="en-GB" dirty="0" smtClean="0"/>
          </a:p>
          <a:p>
            <a:r>
              <a:rPr lang="en-GB" dirty="0" smtClean="0"/>
              <a:t>Sometimes, everything we’ve discussed already can build up and become too much to bear. In some cases, an autistic person might have a meltdown and might be unable to cope with the situation any further. As we’ve discussed, all autistic people are different, so autistic meltdowns can be very individual as well. Some people might be unable to speak and might close their eyes or put hands over their ears, others might cry or seem upset. </a:t>
            </a:r>
          </a:p>
          <a:p>
            <a:endParaRPr lang="en-GB" dirty="0" smtClean="0"/>
          </a:p>
          <a:p>
            <a:r>
              <a:rPr lang="en-GB" dirty="0" smtClean="0"/>
              <a:t>The most important thing to recognise with meltdowns is that they are not voluntary acts of misbehaviour. They are a last ditch response to a very challenging environment or circumstance.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2937243-2F11-4B05-B13A-45B4BDFF3E4C}" type="slidenum">
              <a:rPr lang="en-GB" smtClean="0"/>
              <a:t>9</a:t>
            </a:fld>
            <a:endParaRPr lang="en-GB"/>
          </a:p>
        </p:txBody>
      </p:sp>
    </p:spTree>
    <p:extLst>
      <p:ext uri="{BB962C8B-B14F-4D97-AF65-F5344CB8AC3E}">
        <p14:creationId xmlns:p14="http://schemas.microsoft.com/office/powerpoint/2010/main" val="12669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27 – Social Isolation</a:t>
            </a:r>
          </a:p>
          <a:p>
            <a:endParaRPr lang="en-GB" dirty="0" smtClean="0"/>
          </a:p>
          <a:p>
            <a:r>
              <a:rPr lang="en-GB" dirty="0" smtClean="0"/>
              <a:t>We’ve talked about a lot in our session today:</a:t>
            </a:r>
          </a:p>
          <a:p>
            <a:r>
              <a:rPr lang="en-GB" dirty="0" smtClean="0"/>
              <a:t>The main features of autism </a:t>
            </a:r>
          </a:p>
          <a:p>
            <a:r>
              <a:rPr lang="en-GB" dirty="0" smtClean="0"/>
              <a:t>Some common misconceptions of the condition</a:t>
            </a:r>
          </a:p>
          <a:p>
            <a:r>
              <a:rPr lang="en-GB" dirty="0" smtClean="0"/>
              <a:t>Some specific difficulties an autistic person might experience in everyday life</a:t>
            </a:r>
          </a:p>
          <a:p>
            <a:endParaRPr lang="en-GB" dirty="0" smtClean="0"/>
          </a:p>
          <a:p>
            <a:r>
              <a:rPr lang="en-GB" dirty="0" smtClean="0"/>
              <a:t>All of these difficulties can make going to the shops, visiting the cinema or going out to lunch very challenging. And misconceptions from the general public can add to the challenge. In a recent survey, we found out some shocking statistics about the levels of isolation that autistic people face. </a:t>
            </a:r>
          </a:p>
          <a:p>
            <a:endParaRPr lang="en-GB" dirty="0" smtClean="0"/>
          </a:p>
          <a:p>
            <a:r>
              <a:rPr lang="en-GB" dirty="0" smtClean="0"/>
              <a:t>79% of autistic people feel socially isolated and</a:t>
            </a:r>
          </a:p>
          <a:p>
            <a:r>
              <a:rPr lang="en-GB" dirty="0" smtClean="0"/>
              <a:t>28% of families with an autistic member have been asked to leave a public place because of behaviours associated with autism</a:t>
            </a:r>
          </a:p>
          <a:p>
            <a:endParaRPr lang="en-GB" dirty="0" smtClean="0"/>
          </a:p>
          <a:p>
            <a:r>
              <a:rPr lang="en-GB" dirty="0" smtClean="0"/>
              <a:t>But public places should be accessible to all – only then will they be truly PUBLIC.</a:t>
            </a:r>
          </a:p>
          <a:p>
            <a:endParaRPr lang="en-GB" dirty="0" smtClean="0"/>
          </a:p>
        </p:txBody>
      </p:sp>
      <p:sp>
        <p:nvSpPr>
          <p:cNvPr id="4" name="Slide Number Placeholder 3"/>
          <p:cNvSpPr>
            <a:spLocks noGrp="1"/>
          </p:cNvSpPr>
          <p:nvPr>
            <p:ph type="sldNum" sz="quarter" idx="10"/>
          </p:nvPr>
        </p:nvSpPr>
        <p:spPr/>
        <p:txBody>
          <a:bodyPr/>
          <a:lstStyle/>
          <a:p>
            <a:fld id="{C2937243-2F11-4B05-B13A-45B4BDFF3E4C}" type="slidenum">
              <a:rPr lang="en-GB" smtClean="0"/>
              <a:t>10</a:t>
            </a:fld>
            <a:endParaRPr lang="en-GB"/>
          </a:p>
        </p:txBody>
      </p:sp>
    </p:spTree>
    <p:extLst>
      <p:ext uri="{BB962C8B-B14F-4D97-AF65-F5344CB8AC3E}">
        <p14:creationId xmlns:p14="http://schemas.microsoft.com/office/powerpoint/2010/main" val="3552882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37971-7E15-FB4B-AFE1-BDF41D20F6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4988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880B3-0634-F34C-BD10-9DF8770BBE4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54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DB302-3741-1A44-B29F-E1BDB248D3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3964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59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utism.org.uk/what-we-do/help-and-support" TargetMode="External"/><Relationship Id="rId2" Type="http://schemas.openxmlformats.org/officeDocument/2006/relationships/hyperlink" Target="https://www.autism.org.uk/what-we-do/branches/north-northumberland" TargetMode="External"/><Relationship Id="rId1" Type="http://schemas.openxmlformats.org/officeDocument/2006/relationships/slideLayout" Target="../slideLayouts/slideLayout2.xml"/><Relationship Id="rId5" Type="http://schemas.openxmlformats.org/officeDocument/2006/relationships/hyperlink" Target="http://www.autism.org.uk/what-we-do/community" TargetMode="External"/><Relationship Id="rId4" Type="http://schemas.openxmlformats.org/officeDocument/2006/relationships/hyperlink" Target="http://www.autism.org.uk/"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nellie.allsop@nas.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aPknwW8mPA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1197429" y="2091191"/>
            <a:ext cx="6553200" cy="1457551"/>
          </a:xfrm>
          <a:prstGeom prst="rect">
            <a:avLst/>
          </a:prstGeom>
        </p:spPr>
        <p:txBody>
          <a:bodyPr/>
          <a:lstStyle/>
          <a:p>
            <a:r>
              <a:rPr lang="en-US" b="1" dirty="0" smtClean="0">
                <a:solidFill>
                  <a:schemeClr val="bg1"/>
                </a:solidFill>
                <a:latin typeface="Century Gothic" panose="020B0502020202020204" pitchFamily="34" charset="0"/>
              </a:rPr>
              <a:t>Autism</a:t>
            </a:r>
            <a:endParaRPr lang="en-US" b="1" dirty="0">
              <a:solidFill>
                <a:schemeClr val="bg1"/>
              </a:solidFill>
              <a:latin typeface="Century Gothic" panose="020B0502020202020204" pitchFamily="34" charset="0"/>
            </a:endParaRPr>
          </a:p>
        </p:txBody>
      </p:sp>
      <p:sp>
        <p:nvSpPr>
          <p:cNvPr id="3" name="Subtitle 2">
            <a:extLst>
              <a:ext uri="{FF2B5EF4-FFF2-40B4-BE49-F238E27FC236}">
                <a16:creationId xmlns:a16="http://schemas.microsoft.com/office/drawing/2014/main" id="{BA76CDF6-574E-9E4C-B476-C9E09EEDD6A5}"/>
              </a:ext>
            </a:extLst>
          </p:cNvPr>
          <p:cNvSpPr>
            <a:spLocks noGrp="1"/>
          </p:cNvSpPr>
          <p:nvPr>
            <p:ph type="subTitle" idx="4294967295"/>
          </p:nvPr>
        </p:nvSpPr>
        <p:spPr>
          <a:xfrm>
            <a:off x="1197429" y="2953925"/>
            <a:ext cx="6879771" cy="1917019"/>
          </a:xfrm>
          <a:prstGeom prst="rect">
            <a:avLst/>
          </a:prstGeom>
        </p:spPr>
        <p:txBody>
          <a:bodyPr/>
          <a:lstStyle/>
          <a:p>
            <a:pPr marL="0" indent="0">
              <a:buNone/>
            </a:pPr>
            <a:r>
              <a:rPr lang="en-US" dirty="0" smtClean="0">
                <a:solidFill>
                  <a:schemeClr val="bg1"/>
                </a:solidFill>
                <a:latin typeface="Century Gothic" panose="020B0502020202020204" pitchFamily="34" charset="0"/>
              </a:rPr>
              <a:t>Nellie Allsop, National Autistic Society</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27773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203BF"/>
                </a:solidFill>
                <a:latin typeface="Century Gothic" panose="020B0502020202020204" pitchFamily="34" charset="0"/>
              </a:rPr>
              <a:t>Social Isolation</a:t>
            </a:r>
            <a:endParaRPr lang="en-US" b="1" dirty="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1905000"/>
            <a:ext cx="10589622" cy="4373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4203BF"/>
                </a:solidFill>
                <a:latin typeface="Century Gothic" panose="020B0502020202020204" pitchFamily="34" charset="0"/>
              </a:rPr>
              <a:t>Our recent survey showed us that 79% of autistic people feel socially isolated and that 28% of families with an autistic member have been asked to leave a public place. </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This is mostly because of judgemental attitudes from the general public. </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But autistic people have every right to socialise, go shopping, visit the cinema or theatre, use the leisure centre. A public place should be just that – public.</a:t>
            </a:r>
          </a:p>
        </p:txBody>
      </p:sp>
    </p:spTree>
    <p:extLst>
      <p:ext uri="{BB962C8B-B14F-4D97-AF65-F5344CB8AC3E}">
        <p14:creationId xmlns:p14="http://schemas.microsoft.com/office/powerpoint/2010/main" val="3168339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4203BF"/>
                </a:solidFill>
                <a:latin typeface="Century Gothic" panose="020B0502020202020204" pitchFamily="34" charset="0"/>
              </a:rPr>
              <a:t>Support and more</a:t>
            </a:r>
            <a:endParaRPr lang="en-US" b="1" dirty="0">
              <a:solidFill>
                <a:srgbClr val="4203BF"/>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33401557"/>
              </p:ext>
            </p:extLst>
          </p:nvPr>
        </p:nvGraphicFramePr>
        <p:xfrm>
          <a:off x="523723" y="1557866"/>
          <a:ext cx="11058676" cy="4206240"/>
        </p:xfrm>
        <a:graphic>
          <a:graphicData uri="http://schemas.openxmlformats.org/drawingml/2006/table">
            <a:tbl>
              <a:tblPr firstRow="1" bandRow="1">
                <a:tableStyleId>{5FD0F851-EC5A-4D38-B0AD-8093EC10F338}</a:tableStyleId>
              </a:tblPr>
              <a:tblGrid>
                <a:gridCol w="5529338">
                  <a:extLst>
                    <a:ext uri="{9D8B030D-6E8A-4147-A177-3AD203B41FA5}">
                      <a16:colId xmlns:a16="http://schemas.microsoft.com/office/drawing/2014/main" val="3714406879"/>
                    </a:ext>
                  </a:extLst>
                </a:gridCol>
                <a:gridCol w="5529338">
                  <a:extLst>
                    <a:ext uri="{9D8B030D-6E8A-4147-A177-3AD203B41FA5}">
                      <a16:colId xmlns:a16="http://schemas.microsoft.com/office/drawing/2014/main" val="3996808173"/>
                    </a:ext>
                  </a:extLst>
                </a:gridCol>
              </a:tblGrid>
              <a:tr h="327742">
                <a:tc>
                  <a:txBody>
                    <a:bodyPr/>
                    <a:lstStyle/>
                    <a:p>
                      <a:r>
                        <a:rPr lang="en-GB" dirty="0" smtClean="0"/>
                        <a:t>Local</a:t>
                      </a:r>
                      <a:endParaRPr lang="en-GB" dirty="0"/>
                    </a:p>
                  </a:txBody>
                  <a:tcPr/>
                </a:tc>
                <a:tc>
                  <a:txBody>
                    <a:bodyPr/>
                    <a:lstStyle/>
                    <a:p>
                      <a:r>
                        <a:rPr lang="en-GB" dirty="0" smtClean="0"/>
                        <a:t>National</a:t>
                      </a:r>
                      <a:endParaRPr lang="en-GB" dirty="0"/>
                    </a:p>
                  </a:txBody>
                  <a:tcPr/>
                </a:tc>
                <a:extLst>
                  <a:ext uri="{0D108BD9-81ED-4DB2-BD59-A6C34878D82A}">
                    <a16:rowId xmlns:a16="http://schemas.microsoft.com/office/drawing/2014/main" val="2932571845"/>
                  </a:ext>
                </a:extLst>
              </a:tr>
              <a:tr h="2048387">
                <a:tc>
                  <a:txBody>
                    <a:bodyPr/>
                    <a:lstStyle/>
                    <a:p>
                      <a:r>
                        <a:rPr lang="en-GB" dirty="0" smtClean="0"/>
                        <a:t>North Northumberland branch: </a:t>
                      </a:r>
                      <a:r>
                        <a:rPr lang="en-GB" dirty="0" smtClean="0">
                          <a:hlinkClick r:id="rId2"/>
                        </a:rPr>
                        <a:t>www.autism.org.uk/what-we-do/branches/north-northumberland</a:t>
                      </a:r>
                      <a:r>
                        <a:rPr lang="en-GB" dirty="0" smtClean="0"/>
                        <a:t> </a:t>
                      </a:r>
                    </a:p>
                    <a:p>
                      <a:pPr marL="285750" indent="-285750">
                        <a:buFontTx/>
                        <a:buChar char="-"/>
                      </a:pPr>
                      <a:r>
                        <a:rPr lang="en-GB" dirty="0" smtClean="0"/>
                        <a:t>ASD and</a:t>
                      </a:r>
                      <a:r>
                        <a:rPr lang="en-GB" baseline="0" dirty="0" smtClean="0"/>
                        <a:t> Girls group (online)</a:t>
                      </a:r>
                    </a:p>
                    <a:p>
                      <a:pPr marL="285750" indent="-285750">
                        <a:buFontTx/>
                        <a:buChar char="-"/>
                      </a:pPr>
                      <a:r>
                        <a:rPr lang="en-GB" baseline="0" dirty="0" smtClean="0"/>
                        <a:t>Forest school sessions</a:t>
                      </a:r>
                    </a:p>
                    <a:p>
                      <a:pPr marL="285750" indent="-285750">
                        <a:buFontTx/>
                        <a:buChar char="-"/>
                      </a:pPr>
                      <a:r>
                        <a:rPr lang="en-GB" baseline="0" dirty="0" smtClean="0"/>
                        <a:t>Craft group</a:t>
                      </a:r>
                    </a:p>
                    <a:p>
                      <a:pPr marL="285750" indent="-285750">
                        <a:buFontTx/>
                        <a:buChar char="-"/>
                      </a:pPr>
                      <a:r>
                        <a:rPr lang="en-GB" baseline="0" dirty="0" smtClean="0"/>
                        <a:t>Support group (for adults and parent/carers)</a:t>
                      </a:r>
                      <a:endParaRPr lang="en-GB" dirty="0"/>
                    </a:p>
                  </a:txBody>
                  <a:tcPr/>
                </a:tc>
                <a:tc>
                  <a:txBody>
                    <a:bodyPr/>
                    <a:lstStyle/>
                    <a:p>
                      <a:r>
                        <a:rPr lang="en-GB" dirty="0" smtClean="0"/>
                        <a:t>NAS specialist</a:t>
                      </a:r>
                      <a:r>
                        <a:rPr lang="en-GB" baseline="0" dirty="0" smtClean="0"/>
                        <a:t> helplines (</a:t>
                      </a:r>
                      <a:r>
                        <a:rPr lang="en-GB" baseline="0" dirty="0" smtClean="0">
                          <a:hlinkClick r:id="rId3"/>
                        </a:rPr>
                        <a:t>www.autism.org.uk/what-we-do/help-and-support</a:t>
                      </a:r>
                      <a:r>
                        <a:rPr lang="en-GB" baseline="0" dirty="0" smtClean="0"/>
                        <a:t>) </a:t>
                      </a:r>
                    </a:p>
                    <a:p>
                      <a:pPr marL="285750" indent="-285750">
                        <a:buFontTx/>
                        <a:buChar char="-"/>
                      </a:pPr>
                      <a:r>
                        <a:rPr lang="en-GB" baseline="0" dirty="0" smtClean="0"/>
                        <a:t>Education rights</a:t>
                      </a:r>
                    </a:p>
                    <a:p>
                      <a:pPr marL="285750" indent="-285750">
                        <a:buFontTx/>
                        <a:buChar char="-"/>
                      </a:pPr>
                      <a:r>
                        <a:rPr lang="en-GB" baseline="0" dirty="0" smtClean="0"/>
                        <a:t>Transition support</a:t>
                      </a:r>
                    </a:p>
                    <a:p>
                      <a:pPr marL="285750" indent="-285750">
                        <a:buFontTx/>
                        <a:buChar char="-"/>
                      </a:pPr>
                      <a:r>
                        <a:rPr lang="en-GB" baseline="0" dirty="0" smtClean="0"/>
                        <a:t>Educational tribunal support</a:t>
                      </a:r>
                    </a:p>
                    <a:p>
                      <a:pPr marL="285750" indent="-285750">
                        <a:buFontTx/>
                        <a:buChar char="-"/>
                      </a:pPr>
                      <a:r>
                        <a:rPr lang="en-GB" baseline="0" dirty="0" smtClean="0"/>
                        <a:t>School exclusion</a:t>
                      </a:r>
                    </a:p>
                    <a:p>
                      <a:pPr marL="285750" indent="-285750">
                        <a:buFontTx/>
                        <a:buChar char="-"/>
                      </a:pPr>
                      <a:r>
                        <a:rPr lang="en-GB" baseline="0" dirty="0" smtClean="0"/>
                        <a:t>Autism inpatient mental health</a:t>
                      </a:r>
                    </a:p>
                    <a:p>
                      <a:pPr marL="285750" indent="-285750">
                        <a:buFontTx/>
                        <a:buChar char="-"/>
                      </a:pPr>
                      <a:r>
                        <a:rPr lang="en-GB" baseline="0" dirty="0" smtClean="0"/>
                        <a:t>Parent to parent</a:t>
                      </a:r>
                      <a:endParaRPr lang="en-GB" dirty="0"/>
                    </a:p>
                  </a:txBody>
                  <a:tcPr/>
                </a:tc>
                <a:extLst>
                  <a:ext uri="{0D108BD9-81ED-4DB2-BD59-A6C34878D82A}">
                    <a16:rowId xmlns:a16="http://schemas.microsoft.com/office/drawing/2014/main" val="539828171"/>
                  </a:ext>
                </a:extLst>
              </a:tr>
              <a:tr h="573548">
                <a:tc>
                  <a:txBody>
                    <a:bodyPr/>
                    <a:lstStyle/>
                    <a:p>
                      <a:r>
                        <a:rPr lang="en-GB" dirty="0" smtClean="0"/>
                        <a:t>Other</a:t>
                      </a:r>
                      <a:r>
                        <a:rPr lang="en-GB" baseline="0" dirty="0" smtClean="0"/>
                        <a:t> local branches (Hexham, Tyne and Wear)</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NAS website: </a:t>
                      </a:r>
                      <a:r>
                        <a:rPr lang="en-GB" dirty="0" smtClean="0">
                          <a:hlinkClick r:id="rId4"/>
                        </a:rPr>
                        <a:t>www.autism.org.uk</a:t>
                      </a:r>
                      <a:r>
                        <a:rPr lang="en-GB" baseline="0" dirty="0" smtClean="0"/>
                        <a:t> </a:t>
                      </a:r>
                      <a:endParaRPr lang="en-GB" dirty="0" smtClean="0"/>
                    </a:p>
                    <a:p>
                      <a:endParaRPr lang="en-GB" dirty="0"/>
                    </a:p>
                  </a:txBody>
                  <a:tcPr/>
                </a:tc>
                <a:extLst>
                  <a:ext uri="{0D108BD9-81ED-4DB2-BD59-A6C34878D82A}">
                    <a16:rowId xmlns:a16="http://schemas.microsoft.com/office/drawing/2014/main" val="73191479"/>
                  </a:ext>
                </a:extLst>
              </a:tr>
              <a:tr h="819355">
                <a:tc>
                  <a:txBody>
                    <a:bodyPr/>
                    <a:lstStyle/>
                    <a:p>
                      <a:r>
                        <a:rPr lang="en-GB" dirty="0" smtClean="0"/>
                        <a:t>Sensory garden (Howick Hall Gardens)</a:t>
                      </a:r>
                      <a:endParaRPr lang="en-GB" dirty="0"/>
                    </a:p>
                  </a:txBody>
                  <a:tcPr/>
                </a:tc>
                <a:tc>
                  <a:txBody>
                    <a:bodyPr/>
                    <a:lstStyle/>
                    <a:p>
                      <a:r>
                        <a:rPr lang="en-GB" dirty="0" smtClean="0"/>
                        <a:t>Online community: </a:t>
                      </a:r>
                      <a:r>
                        <a:rPr lang="en-GB" dirty="0" smtClean="0">
                          <a:hlinkClick r:id="rId5"/>
                        </a:rPr>
                        <a:t>www.autism.org.uk/what-we-do/community</a:t>
                      </a:r>
                      <a:r>
                        <a:rPr lang="en-GB" dirty="0" smtClean="0"/>
                        <a:t> </a:t>
                      </a:r>
                    </a:p>
                    <a:p>
                      <a:endParaRPr lang="en-GB" dirty="0" smtClean="0"/>
                    </a:p>
                  </a:txBody>
                  <a:tcPr/>
                </a:tc>
                <a:extLst>
                  <a:ext uri="{0D108BD9-81ED-4DB2-BD59-A6C34878D82A}">
                    <a16:rowId xmlns:a16="http://schemas.microsoft.com/office/drawing/2014/main" val="3674754788"/>
                  </a:ext>
                </a:extLst>
              </a:tr>
            </a:tbl>
          </a:graphicData>
        </a:graphic>
      </p:graphicFrame>
    </p:spTree>
    <p:extLst>
      <p:ext uri="{BB962C8B-B14F-4D97-AF65-F5344CB8AC3E}">
        <p14:creationId xmlns:p14="http://schemas.microsoft.com/office/powerpoint/2010/main" val="1600551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1197429" y="2091191"/>
            <a:ext cx="6553200" cy="1457551"/>
          </a:xfrm>
          <a:prstGeom prst="rect">
            <a:avLst/>
          </a:prstGeom>
        </p:spPr>
        <p:txBody>
          <a:bodyPr/>
          <a:lstStyle/>
          <a:p>
            <a:r>
              <a:rPr lang="en-US" b="1" dirty="0" smtClean="0">
                <a:solidFill>
                  <a:schemeClr val="bg1"/>
                </a:solidFill>
                <a:latin typeface="Century Gothic" panose="020B0502020202020204" pitchFamily="34" charset="0"/>
              </a:rPr>
              <a:t>Questions</a:t>
            </a:r>
            <a:endParaRPr lang="en-US" b="1" dirty="0">
              <a:solidFill>
                <a:schemeClr val="bg1"/>
              </a:solidFill>
              <a:latin typeface="Century Gothic" panose="020B0502020202020204" pitchFamily="34" charset="0"/>
            </a:endParaRPr>
          </a:p>
        </p:txBody>
      </p:sp>
      <p:sp>
        <p:nvSpPr>
          <p:cNvPr id="3" name="Subtitle 2">
            <a:extLst>
              <a:ext uri="{FF2B5EF4-FFF2-40B4-BE49-F238E27FC236}">
                <a16:creationId xmlns:a16="http://schemas.microsoft.com/office/drawing/2014/main" id="{BA76CDF6-574E-9E4C-B476-C9E09EEDD6A5}"/>
              </a:ext>
            </a:extLst>
          </p:cNvPr>
          <p:cNvSpPr>
            <a:spLocks noGrp="1"/>
          </p:cNvSpPr>
          <p:nvPr>
            <p:ph type="subTitle" idx="4294967295"/>
          </p:nvPr>
        </p:nvSpPr>
        <p:spPr>
          <a:xfrm>
            <a:off x="1197429" y="2953925"/>
            <a:ext cx="6879771" cy="1917019"/>
          </a:xfrm>
          <a:prstGeom prst="rect">
            <a:avLst/>
          </a:prstGeom>
        </p:spPr>
        <p:txBody>
          <a:bodyPr/>
          <a:lstStyle/>
          <a:p>
            <a:pPr marL="0" indent="0">
              <a:buNone/>
            </a:pPr>
            <a:r>
              <a:rPr lang="en-US" dirty="0" smtClean="0">
                <a:solidFill>
                  <a:schemeClr val="bg1"/>
                </a:solidFill>
                <a:latin typeface="Century Gothic" panose="020B0502020202020204" pitchFamily="34" charset="0"/>
                <a:hlinkClick r:id="rId2"/>
              </a:rPr>
              <a:t>nellie.allsop@nas.org.uk</a:t>
            </a:r>
            <a:endParaRPr lang="en-US"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16943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4203BF"/>
                </a:solidFill>
                <a:effectLst/>
                <a:uLnTx/>
                <a:uFillTx/>
                <a:latin typeface="Century Gothic" panose="020B0502020202020204" pitchFamily="34" charset="0"/>
                <a:ea typeface="+mj-ea"/>
                <a:cs typeface="+mj-cs"/>
              </a:rPr>
              <a:t>About me</a:t>
            </a:r>
            <a:endParaRPr kumimoji="0" lang="en-US" sz="4400" b="1" i="0" u="none" strike="noStrike" kern="1200" cap="none" spc="0" normalizeH="0" baseline="0" noProof="0" dirty="0">
              <a:ln>
                <a:noFill/>
              </a:ln>
              <a:solidFill>
                <a:srgbClr val="4203BF"/>
              </a:solidFill>
              <a:effectLst/>
              <a:uLnTx/>
              <a:uFillTx/>
              <a:latin typeface="Century Gothic" panose="020B0502020202020204" pitchFamily="34" charset="0"/>
              <a:ea typeface="+mj-ea"/>
              <a:cs typeface="+mj-cs"/>
            </a:endParaRPr>
          </a:p>
        </p:txBody>
      </p:sp>
      <p:sp>
        <p:nvSpPr>
          <p:cNvPr id="7" name="Subtitle 2">
            <a:extLst>
              <a:ext uri="{FF2B5EF4-FFF2-40B4-BE49-F238E27FC236}">
                <a16:creationId xmlns:a16="http://schemas.microsoft.com/office/drawing/2014/main" id="{C75B52BC-CA31-3240-9FD4-7619B20BD31A}"/>
              </a:ext>
            </a:extLst>
          </p:cNvPr>
          <p:cNvSpPr txBox="1">
            <a:spLocks/>
          </p:cNvSpPr>
          <p:nvPr/>
        </p:nvSpPr>
        <p:spPr>
          <a:xfrm>
            <a:off x="642258" y="1626849"/>
            <a:ext cx="9818913"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4203BF"/>
                </a:solidFill>
                <a:effectLst/>
                <a:uLnTx/>
                <a:uFillTx/>
                <a:latin typeface="Century Gothic" panose="020B0502020202020204" pitchFamily="34" charset="0"/>
                <a:ea typeface="+mn-ea"/>
                <a:cs typeface="+mn-cs"/>
              </a:rPr>
              <a:t>Senior</a:t>
            </a:r>
            <a:r>
              <a:rPr kumimoji="0" lang="en-US" sz="2400" b="0" i="0" u="none" strike="noStrike" kern="1200" cap="none" spc="0" normalizeH="0" noProof="0" dirty="0" smtClean="0">
                <a:ln>
                  <a:noFill/>
                </a:ln>
                <a:solidFill>
                  <a:srgbClr val="4203BF"/>
                </a:solidFill>
                <a:effectLst/>
                <a:uLnTx/>
                <a:uFillTx/>
                <a:latin typeface="Century Gothic" panose="020B0502020202020204" pitchFamily="34" charset="0"/>
                <a:ea typeface="+mn-ea"/>
                <a:cs typeface="+mn-cs"/>
              </a:rPr>
              <a:t> Branch Engagement Officer (North of England)</a:t>
            </a:r>
            <a:endParaRPr kumimoji="0" lang="en-US" sz="2400" b="0" i="0" u="none" strike="noStrike" kern="1200" cap="none" spc="0" normalizeH="0" baseline="0" noProof="0" dirty="0">
              <a:ln>
                <a:noFill/>
              </a:ln>
              <a:solidFill>
                <a:srgbClr val="4203BF"/>
              </a:solidFill>
              <a:effectLst/>
              <a:uLnTx/>
              <a:uFillTx/>
              <a:latin typeface="Century Gothic" panose="020B0502020202020204" pitchFamily="34" charset="0"/>
              <a:ea typeface="+mn-ea"/>
              <a:cs typeface="+mn-cs"/>
            </a:endParaRPr>
          </a:p>
        </p:txBody>
      </p:sp>
      <p:sp>
        <p:nvSpPr>
          <p:cNvPr id="9" name="Subtitle 2">
            <a:extLst>
              <a:ext uri="{FF2B5EF4-FFF2-40B4-BE49-F238E27FC236}">
                <a16:creationId xmlns:a16="http://schemas.microsoft.com/office/drawing/2014/main" id="{714603EC-151D-D241-A138-E0C17B40EEC0}"/>
              </a:ext>
            </a:extLst>
          </p:cNvPr>
          <p:cNvSpPr txBox="1">
            <a:spLocks/>
          </p:cNvSpPr>
          <p:nvPr/>
        </p:nvSpPr>
        <p:spPr>
          <a:xfrm>
            <a:off x="642258" y="2480810"/>
            <a:ext cx="6304452" cy="1968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srgbClr val="4203BF"/>
                </a:solidFill>
                <a:effectLst/>
                <a:uLnTx/>
                <a:uFillTx/>
                <a:latin typeface="Century Gothic" panose="020B0502020202020204" pitchFamily="34" charset="0"/>
                <a:ea typeface="+mn-ea"/>
                <a:cs typeface="+mn-cs"/>
              </a:rPr>
              <a:t>I support volunteer-led</a:t>
            </a:r>
            <a:r>
              <a:rPr kumimoji="0" lang="en-US" sz="1800" b="0" i="0" u="none" strike="noStrike" kern="1200" cap="none" spc="0" normalizeH="0" noProof="0" dirty="0" smtClean="0">
                <a:ln>
                  <a:noFill/>
                </a:ln>
                <a:solidFill>
                  <a:srgbClr val="4203BF"/>
                </a:solidFill>
                <a:effectLst/>
                <a:uLnTx/>
                <a:uFillTx/>
                <a:latin typeface="Century Gothic" panose="020B0502020202020204" pitchFamily="34" charset="0"/>
                <a:ea typeface="+mn-ea"/>
                <a:cs typeface="+mn-cs"/>
              </a:rPr>
              <a:t> </a:t>
            </a:r>
            <a:r>
              <a:rPr kumimoji="0" lang="en-US" sz="1800" b="0" i="0" u="none" strike="noStrike" kern="1200" cap="none" spc="0" normalizeH="0" baseline="0" noProof="0" dirty="0" smtClean="0">
                <a:ln>
                  <a:noFill/>
                </a:ln>
                <a:solidFill>
                  <a:srgbClr val="4203BF"/>
                </a:solidFill>
                <a:effectLst/>
                <a:uLnTx/>
                <a:uFillTx/>
                <a:latin typeface="Century Gothic" panose="020B0502020202020204" pitchFamily="34" charset="0"/>
                <a:ea typeface="+mn-ea"/>
                <a:cs typeface="+mn-cs"/>
              </a:rPr>
              <a:t>branches</a:t>
            </a:r>
            <a:r>
              <a:rPr kumimoji="0" lang="en-US" sz="1800" b="0" i="0" u="none" strike="noStrike" kern="1200" cap="none" spc="0" normalizeH="0" noProof="0" dirty="0" smtClean="0">
                <a:ln>
                  <a:noFill/>
                </a:ln>
                <a:solidFill>
                  <a:srgbClr val="4203BF"/>
                </a:solidFill>
                <a:effectLst/>
                <a:uLnTx/>
                <a:uFillTx/>
                <a:latin typeface="Century Gothic" panose="020B0502020202020204" pitchFamily="34" charset="0"/>
                <a:ea typeface="+mn-ea"/>
                <a:cs typeface="+mn-cs"/>
              </a:rPr>
              <a:t> of the charity across the North of England, including: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800" baseline="0" dirty="0">
              <a:solidFill>
                <a:srgbClr val="4203BF"/>
              </a:solidFill>
              <a:latin typeface="Century Gothic" panose="020B0502020202020204" pitchFamily="34" charset="0"/>
            </a:endParaRPr>
          </a:p>
          <a:p>
            <a:r>
              <a:rPr kumimoji="0" lang="en-US" sz="1800" b="0" i="0" u="none" strike="noStrike" kern="1200" cap="none" spc="0" normalizeH="0" noProof="0" dirty="0" smtClean="0">
                <a:ln>
                  <a:noFill/>
                </a:ln>
                <a:solidFill>
                  <a:srgbClr val="4203BF"/>
                </a:solidFill>
                <a:effectLst/>
                <a:uLnTx/>
                <a:uFillTx/>
                <a:latin typeface="Century Gothic" panose="020B0502020202020204" pitchFamily="34" charset="0"/>
                <a:ea typeface="+mn-ea"/>
                <a:cs typeface="+mn-cs"/>
              </a:rPr>
              <a:t>North Northumberland branch</a:t>
            </a:r>
          </a:p>
          <a:p>
            <a:r>
              <a:rPr lang="en-US" sz="1800" baseline="0" dirty="0" smtClean="0">
                <a:solidFill>
                  <a:srgbClr val="4203BF"/>
                </a:solidFill>
                <a:latin typeface="Century Gothic" panose="020B0502020202020204" pitchFamily="34" charset="0"/>
              </a:rPr>
              <a:t>Hexham</a:t>
            </a:r>
            <a:r>
              <a:rPr lang="en-US" sz="1800" dirty="0" smtClean="0">
                <a:solidFill>
                  <a:srgbClr val="4203BF"/>
                </a:solidFill>
                <a:latin typeface="Century Gothic" panose="020B0502020202020204" pitchFamily="34" charset="0"/>
              </a:rPr>
              <a:t> branch</a:t>
            </a:r>
          </a:p>
          <a:p>
            <a:r>
              <a:rPr kumimoji="0" lang="en-US" sz="1800" b="0" i="0" u="none" strike="noStrike" kern="1200" cap="none" spc="0" normalizeH="0" baseline="0" noProof="0" dirty="0" smtClean="0">
                <a:ln>
                  <a:noFill/>
                </a:ln>
                <a:solidFill>
                  <a:srgbClr val="4203BF"/>
                </a:solidFill>
                <a:effectLst/>
                <a:uLnTx/>
                <a:uFillTx/>
                <a:latin typeface="Century Gothic" panose="020B0502020202020204" pitchFamily="34" charset="0"/>
                <a:ea typeface="+mn-ea"/>
                <a:cs typeface="+mn-cs"/>
              </a:rPr>
              <a:t>Tyne</a:t>
            </a:r>
            <a:r>
              <a:rPr kumimoji="0" lang="en-US" sz="1800" b="0" i="0" u="none" strike="noStrike" kern="1200" cap="none" spc="0" normalizeH="0" noProof="0" dirty="0" smtClean="0">
                <a:ln>
                  <a:noFill/>
                </a:ln>
                <a:solidFill>
                  <a:srgbClr val="4203BF"/>
                </a:solidFill>
                <a:effectLst/>
                <a:uLnTx/>
                <a:uFillTx/>
                <a:latin typeface="Century Gothic" panose="020B0502020202020204" pitchFamily="34" charset="0"/>
                <a:ea typeface="+mn-ea"/>
                <a:cs typeface="+mn-cs"/>
              </a:rPr>
              <a:t> and Wear branch</a:t>
            </a:r>
          </a:p>
          <a:p>
            <a:endParaRPr lang="en-US" sz="1800" baseline="0" dirty="0">
              <a:solidFill>
                <a:srgbClr val="4203BF"/>
              </a:solidFill>
              <a:latin typeface="Century Gothic" panose="020B0502020202020204" pitchFamily="34" charset="0"/>
            </a:endParaRPr>
          </a:p>
          <a:p>
            <a:pPr marL="0" indent="0">
              <a:buNone/>
            </a:pPr>
            <a:r>
              <a:rPr kumimoji="0" lang="en-US" sz="1800" b="0" i="0" u="none" strike="noStrike" kern="1200" cap="none" spc="0" normalizeH="0" noProof="0" dirty="0" smtClean="0">
                <a:ln>
                  <a:noFill/>
                </a:ln>
                <a:solidFill>
                  <a:srgbClr val="4203BF"/>
                </a:solidFill>
                <a:effectLst/>
                <a:uLnTx/>
                <a:uFillTx/>
                <a:latin typeface="Century Gothic" panose="020B0502020202020204" pitchFamily="34" charset="0"/>
                <a:ea typeface="+mn-ea"/>
                <a:cs typeface="+mn-cs"/>
              </a:rPr>
              <a:t>Diagnosed as autistic in September 2020 following a mental health crisis. Brother (and most likely Father!) are also autistic.</a:t>
            </a:r>
            <a:endParaRPr kumimoji="0" lang="en-US" sz="1800" b="0" i="0" u="none" strike="noStrike" kern="1200" cap="none" spc="0" normalizeH="0" baseline="0" noProof="0" dirty="0">
              <a:ln>
                <a:noFill/>
              </a:ln>
              <a:solidFill>
                <a:srgbClr val="4203BF"/>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184" y="2292011"/>
            <a:ext cx="3013907" cy="3157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028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203BF"/>
                </a:solidFill>
                <a:latin typeface="Century Gothic" panose="020B0502020202020204" pitchFamily="34" charset="0"/>
              </a:rPr>
              <a:t>What is autism?</a:t>
            </a:r>
            <a:endParaRPr lang="en-US" b="1" dirty="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1905000"/>
            <a:ext cx="10650582" cy="422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4203BF"/>
                </a:solidFill>
                <a:latin typeface="Century Gothic" panose="020B0502020202020204" pitchFamily="34" charset="0"/>
              </a:rPr>
              <a:t>Autism is a developmental disability which affects the way a person understands the world around them. Autism is…</a:t>
            </a:r>
          </a:p>
          <a:p>
            <a:endParaRPr lang="en-GB" sz="2000" dirty="0">
              <a:solidFill>
                <a:srgbClr val="4203BF"/>
              </a:solidFill>
              <a:latin typeface="Century Gothic" panose="020B0502020202020204" pitchFamily="34" charset="0"/>
            </a:endParaRPr>
          </a:p>
          <a:p>
            <a:r>
              <a:rPr lang="en-GB" sz="2000" dirty="0">
                <a:solidFill>
                  <a:srgbClr val="4203BF"/>
                </a:solidFill>
                <a:latin typeface="Century Gothic" panose="020B0502020202020204" pitchFamily="34" charset="0"/>
              </a:rPr>
              <a:t>	lifelong</a:t>
            </a:r>
          </a:p>
          <a:p>
            <a:r>
              <a:rPr lang="en-GB" sz="2000" dirty="0">
                <a:solidFill>
                  <a:srgbClr val="4203BF"/>
                </a:solidFill>
                <a:latin typeface="Century Gothic" panose="020B0502020202020204" pitchFamily="34" charset="0"/>
              </a:rPr>
              <a:t>	a spectrum condition</a:t>
            </a:r>
          </a:p>
          <a:p>
            <a:r>
              <a:rPr lang="en-GB" sz="2000" dirty="0">
                <a:solidFill>
                  <a:srgbClr val="4203BF"/>
                </a:solidFill>
                <a:latin typeface="Century Gothic" panose="020B0502020202020204" pitchFamily="34" charset="0"/>
              </a:rPr>
              <a:t>	different for everyone.</a:t>
            </a:r>
          </a:p>
          <a:p>
            <a:endParaRPr lang="en-GB" sz="2000" dirty="0">
              <a:solidFill>
                <a:srgbClr val="4203BF"/>
              </a:solidFill>
              <a:latin typeface="Century Gothic" panose="020B0502020202020204" pitchFamily="34" charset="0"/>
            </a:endParaRPr>
          </a:p>
          <a:p>
            <a:r>
              <a:rPr lang="en-GB" sz="2000" dirty="0">
                <a:solidFill>
                  <a:srgbClr val="4203BF"/>
                </a:solidFill>
                <a:latin typeface="Century Gothic" panose="020B0502020202020204" pitchFamily="34" charset="0"/>
              </a:rPr>
              <a:t>Autistic people are individuals with their own likes and dislikes, talents and challenges, dreams and ambitions. </a:t>
            </a:r>
          </a:p>
          <a:p>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78597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203BF"/>
                </a:solidFill>
                <a:latin typeface="Century Gothic" panose="020B0502020202020204" pitchFamily="34" charset="0"/>
              </a:rPr>
              <a:t>What’s a spectrum condition?</a:t>
            </a:r>
            <a:endParaRPr lang="en-US" b="1" dirty="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1905000"/>
            <a:ext cx="4920342" cy="4221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4203BF"/>
                </a:solidFill>
                <a:latin typeface="Century Gothic" panose="020B0502020202020204" pitchFamily="34" charset="0"/>
              </a:rPr>
              <a:t>Some autistic people need lots of support as they have complex needs. Others need very little support and might live independently.</a:t>
            </a:r>
          </a:p>
          <a:p>
            <a:r>
              <a:rPr lang="en-GB" sz="2400" dirty="0">
                <a:solidFill>
                  <a:srgbClr val="4203BF"/>
                </a:solidFill>
                <a:latin typeface="Century Gothic" panose="020B0502020202020204" pitchFamily="34" charset="0"/>
              </a:rPr>
              <a:t>All autistic people share certain difficulties in areas such as social communication, imagination and interaction. </a:t>
            </a:r>
          </a:p>
          <a:p>
            <a:endParaRPr lang="en-US" sz="1800" dirty="0">
              <a:solidFill>
                <a:srgbClr val="4203BF"/>
              </a:solidFill>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6708467" y="1682356"/>
            <a:ext cx="4170025" cy="3218967"/>
          </a:xfrm>
          <a:prstGeom prst="rect">
            <a:avLst/>
          </a:prstGeom>
        </p:spPr>
      </p:pic>
      <p:pic>
        <p:nvPicPr>
          <p:cNvPr id="3" name="Picture 2"/>
          <p:cNvPicPr>
            <a:picLocks noChangeAspect="1"/>
          </p:cNvPicPr>
          <p:nvPr/>
        </p:nvPicPr>
        <p:blipFill>
          <a:blip r:embed="rId4"/>
          <a:stretch>
            <a:fillRect/>
          </a:stretch>
        </p:blipFill>
        <p:spPr>
          <a:xfrm>
            <a:off x="6595706" y="4901323"/>
            <a:ext cx="3816427" cy="688908"/>
          </a:xfrm>
          <a:prstGeom prst="rect">
            <a:avLst/>
          </a:prstGeom>
        </p:spPr>
      </p:pic>
    </p:spTree>
    <p:extLst>
      <p:ext uri="{BB962C8B-B14F-4D97-AF65-F5344CB8AC3E}">
        <p14:creationId xmlns:p14="http://schemas.microsoft.com/office/powerpoint/2010/main" val="135603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203BF"/>
                </a:solidFill>
                <a:latin typeface="Century Gothic" panose="020B0502020202020204" pitchFamily="34" charset="0"/>
              </a:rPr>
              <a:t>Extra processing time</a:t>
            </a:r>
            <a:endParaRPr lang="en-US" b="1" dirty="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1905000"/>
            <a:ext cx="10589622" cy="4373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4203BF"/>
                </a:solidFill>
                <a:latin typeface="Century Gothic" panose="020B0502020202020204" pitchFamily="34" charset="0"/>
              </a:rPr>
              <a:t>Some autistic people might need some extra time to process information. </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Lots of spoken information all at once can be a bit of a jumble. It might take a few seconds for an autistic person to make sense of it. </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An autistic person might need a little extra support to fill in forms or digest lots of written information. Writing things down for autistic people can be helpful to them</a:t>
            </a:r>
            <a:r>
              <a:rPr lang="en-GB" sz="1800" dirty="0">
                <a:solidFill>
                  <a:srgbClr val="4203BF"/>
                </a:solidFill>
                <a:latin typeface="Century Gothic" panose="020B0502020202020204" pitchFamily="34" charset="0"/>
              </a:rPr>
              <a:t>.</a:t>
            </a:r>
          </a:p>
          <a:p>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1375914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7" y="545421"/>
            <a:ext cx="8018663"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203BF"/>
                </a:solidFill>
                <a:latin typeface="Century Gothic" panose="020B0502020202020204" pitchFamily="34" charset="0"/>
              </a:rPr>
              <a:t>Anxiety in social situations</a:t>
            </a:r>
            <a:endParaRPr lang="en-US" b="1" dirty="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1905000"/>
            <a:ext cx="10589622" cy="4373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4203BF"/>
              </a:solidFill>
              <a:latin typeface="Century Gothic" panose="020B0502020202020204" pitchFamily="34" charset="0"/>
            </a:endParaRPr>
          </a:p>
        </p:txBody>
      </p:sp>
      <p:sp>
        <p:nvSpPr>
          <p:cNvPr id="2" name="Rectangle 1"/>
          <p:cNvSpPr/>
          <p:nvPr/>
        </p:nvSpPr>
        <p:spPr>
          <a:xfrm>
            <a:off x="642257" y="1829375"/>
            <a:ext cx="9827622" cy="2677656"/>
          </a:xfrm>
          <a:prstGeom prst="rect">
            <a:avLst/>
          </a:prstGeom>
        </p:spPr>
        <p:txBody>
          <a:bodyPr wrap="square">
            <a:spAutoFit/>
          </a:bodyPr>
          <a:lstStyle/>
          <a:p>
            <a:r>
              <a:rPr lang="en-GB" sz="2400" dirty="0">
                <a:solidFill>
                  <a:srgbClr val="4203BF"/>
                </a:solidFill>
                <a:latin typeface="Century Gothic" panose="020B0502020202020204" pitchFamily="34" charset="0"/>
              </a:rPr>
              <a:t>Some autistic people might find social situations challenging. These might include…</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	Using public transport</a:t>
            </a:r>
          </a:p>
          <a:p>
            <a:r>
              <a:rPr lang="en-GB" sz="2400" dirty="0">
                <a:solidFill>
                  <a:srgbClr val="4203BF"/>
                </a:solidFill>
                <a:latin typeface="Century Gothic" panose="020B0502020202020204" pitchFamily="34" charset="0"/>
              </a:rPr>
              <a:t>	Meeting new people</a:t>
            </a:r>
          </a:p>
          <a:p>
            <a:r>
              <a:rPr lang="en-GB" sz="2400" dirty="0">
                <a:solidFill>
                  <a:srgbClr val="4203BF"/>
                </a:solidFill>
                <a:latin typeface="Century Gothic" panose="020B0502020202020204" pitchFamily="34" charset="0"/>
              </a:rPr>
              <a:t>	Going to the shops</a:t>
            </a:r>
          </a:p>
          <a:p>
            <a:r>
              <a:rPr lang="en-GB" sz="2400" dirty="0">
                <a:solidFill>
                  <a:srgbClr val="4203BF"/>
                </a:solidFill>
                <a:latin typeface="Century Gothic" panose="020B0502020202020204" pitchFamily="34" charset="0"/>
              </a:rPr>
              <a:t>	Visiting a new or busy place, like the theatre</a:t>
            </a:r>
          </a:p>
        </p:txBody>
      </p:sp>
    </p:spTree>
    <p:extLst>
      <p:ext uri="{BB962C8B-B14F-4D97-AF65-F5344CB8AC3E}">
        <p14:creationId xmlns:p14="http://schemas.microsoft.com/office/powerpoint/2010/main" val="3565166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203BF"/>
                </a:solidFill>
                <a:latin typeface="Century Gothic" panose="020B0502020202020204" pitchFamily="34" charset="0"/>
              </a:rPr>
              <a:t>Anxiety from unexpected changes or events</a:t>
            </a:r>
            <a:endParaRPr lang="en-US" b="1" dirty="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1905000"/>
            <a:ext cx="10589622" cy="4373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4203BF"/>
              </a:solidFill>
              <a:latin typeface="Century Gothic" panose="020B0502020202020204" pitchFamily="34" charset="0"/>
            </a:endParaRPr>
          </a:p>
        </p:txBody>
      </p:sp>
      <p:sp>
        <p:nvSpPr>
          <p:cNvPr id="2" name="Rectangle 1"/>
          <p:cNvSpPr/>
          <p:nvPr/>
        </p:nvSpPr>
        <p:spPr>
          <a:xfrm>
            <a:off x="642258" y="2804160"/>
            <a:ext cx="10040982" cy="3785652"/>
          </a:xfrm>
          <a:prstGeom prst="rect">
            <a:avLst/>
          </a:prstGeom>
        </p:spPr>
        <p:txBody>
          <a:bodyPr wrap="square">
            <a:spAutoFit/>
          </a:bodyPr>
          <a:lstStyle/>
          <a:p>
            <a:r>
              <a:rPr lang="en-GB" sz="2400" dirty="0">
                <a:solidFill>
                  <a:srgbClr val="4203BF"/>
                </a:solidFill>
                <a:latin typeface="Century Gothic" panose="020B0502020202020204" pitchFamily="34" charset="0"/>
              </a:rPr>
              <a:t>You may have heard that autistic people tend to like routines. This is true for some – organising your day and knowing what’s planned can be very calming.</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Sometimes plans go wrong or changes need to be made at late notice. Trains get delayed, buses get cancelled, meetings get moved and friends cancel plans. </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These unexpected changes can cause an autistic person to feel anxious.</a:t>
            </a:r>
          </a:p>
        </p:txBody>
      </p:sp>
    </p:spTree>
    <p:extLst>
      <p:ext uri="{BB962C8B-B14F-4D97-AF65-F5344CB8AC3E}">
        <p14:creationId xmlns:p14="http://schemas.microsoft.com/office/powerpoint/2010/main" val="249434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85F4-E577-0342-85CA-30755E39D04E}"/>
              </a:ext>
            </a:extLst>
          </p:cNvPr>
          <p:cNvSpPr txBox="1">
            <a:spLocks/>
          </p:cNvSpPr>
          <p:nvPr/>
        </p:nvSpPr>
        <p:spPr>
          <a:xfrm>
            <a:off x="642258" y="545421"/>
            <a:ext cx="824295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4203BF"/>
                </a:solidFill>
                <a:latin typeface="Century Gothic" panose="020B0502020202020204" pitchFamily="34" charset="0"/>
              </a:rPr>
              <a:t>Can you make it to the end?</a:t>
            </a:r>
            <a:endParaRPr lang="en-US" b="1" dirty="0">
              <a:solidFill>
                <a:srgbClr val="4203BF"/>
              </a:solidFill>
              <a:latin typeface="Century Gothic" panose="020B0502020202020204" pitchFamily="34" charset="0"/>
            </a:endParaRPr>
          </a:p>
        </p:txBody>
      </p:sp>
      <p:sp>
        <p:nvSpPr>
          <p:cNvPr id="3" name="Rectangle 2"/>
          <p:cNvSpPr/>
          <p:nvPr/>
        </p:nvSpPr>
        <p:spPr>
          <a:xfrm>
            <a:off x="724619" y="1811396"/>
            <a:ext cx="6754483" cy="646331"/>
          </a:xfrm>
          <a:prstGeom prst="rect">
            <a:avLst/>
          </a:prstGeom>
        </p:spPr>
        <p:txBody>
          <a:bodyPr wrap="square">
            <a:spAutoFit/>
          </a:bodyPr>
          <a:lstStyle/>
          <a:p>
            <a:r>
              <a:rPr lang="en-US" dirty="0">
                <a:solidFill>
                  <a:schemeClr val="bg1"/>
                </a:solidFill>
                <a:latin typeface="Century Gothic" panose="020B0502020202020204" pitchFamily="34" charset="0"/>
              </a:rPr>
              <a:t>Link to video: </a:t>
            </a:r>
            <a:r>
              <a:rPr lang="en-US" dirty="0">
                <a:solidFill>
                  <a:schemeClr val="bg1"/>
                </a:solidFill>
                <a:latin typeface="Century Gothic" panose="020B0502020202020204" pitchFamily="34" charset="0"/>
                <a:hlinkClick r:id="rId2"/>
              </a:rPr>
              <a:t>https://www.youtube.com/watch?v=aPknwW8mPAM</a:t>
            </a:r>
            <a:r>
              <a:rPr lang="en-US" dirty="0">
                <a:solidFill>
                  <a:schemeClr val="bg1"/>
                </a:solidFill>
                <a:latin typeface="Century Gothic" panose="020B0502020202020204" pitchFamily="34" charset="0"/>
              </a:rPr>
              <a:t> </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5796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642258" y="545421"/>
            <a:ext cx="65532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4203BF"/>
                </a:solidFill>
                <a:latin typeface="Century Gothic" panose="020B0502020202020204" pitchFamily="34" charset="0"/>
              </a:rPr>
              <a:t>Meltdown or Shutdown</a:t>
            </a:r>
            <a:endParaRPr lang="en-US" b="1" dirty="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1905000"/>
            <a:ext cx="10589622" cy="4373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4203BF"/>
                </a:solidFill>
                <a:latin typeface="Century Gothic" panose="020B0502020202020204" pitchFamily="34" charset="0"/>
              </a:rPr>
              <a:t>When it all becomes too much and an autistic person is unable to cope any more, they might have a meltdown. </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Just as all autistic people are different, meltdowns can be very different too. Some people might be very quiet, others may cry or seem upset.</a:t>
            </a:r>
          </a:p>
          <a:p>
            <a:endParaRPr lang="en-GB" sz="2400" dirty="0">
              <a:solidFill>
                <a:srgbClr val="4203BF"/>
              </a:solidFill>
              <a:latin typeface="Century Gothic" panose="020B0502020202020204" pitchFamily="34" charset="0"/>
            </a:endParaRPr>
          </a:p>
          <a:p>
            <a:r>
              <a:rPr lang="en-GB" sz="2400" dirty="0">
                <a:solidFill>
                  <a:srgbClr val="4203BF"/>
                </a:solidFill>
                <a:latin typeface="Century Gothic" panose="020B0502020202020204" pitchFamily="34" charset="0"/>
              </a:rPr>
              <a:t>It’s important to recognise that autistic meltdowns are not a form of misbehaviour, they are the response to a challenging environment or circumstance. </a:t>
            </a:r>
          </a:p>
        </p:txBody>
      </p:sp>
    </p:spTree>
    <p:extLst>
      <p:ext uri="{BB962C8B-B14F-4D97-AF65-F5344CB8AC3E}">
        <p14:creationId xmlns:p14="http://schemas.microsoft.com/office/powerpoint/2010/main" val="1021429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1413</Words>
  <Application>Microsoft Office PowerPoint</Application>
  <PresentationFormat>Widescreen</PresentationFormat>
  <Paragraphs>125</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1_Office Theme</vt:lpstr>
      <vt:lpstr>Autism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The National Autistic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dc:title>
  <dc:creator>Nellie Allsop</dc:creator>
  <cp:lastModifiedBy>Nellie Allsop</cp:lastModifiedBy>
  <cp:revision>10</cp:revision>
  <dcterms:created xsi:type="dcterms:W3CDTF">2022-05-06T14:15:08Z</dcterms:created>
  <dcterms:modified xsi:type="dcterms:W3CDTF">2022-05-13T10:22:16Z</dcterms:modified>
</cp:coreProperties>
</file>